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0"/>
  </p:notesMasterIdLst>
  <p:sldIdLst>
    <p:sldId id="329" r:id="rId2"/>
    <p:sldId id="354" r:id="rId3"/>
    <p:sldId id="325" r:id="rId4"/>
    <p:sldId id="335" r:id="rId5"/>
    <p:sldId id="342" r:id="rId6"/>
    <p:sldId id="355"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57" r:id="rId22"/>
    <p:sldId id="344" r:id="rId23"/>
    <p:sldId id="358" r:id="rId24"/>
    <p:sldId id="359" r:id="rId25"/>
    <p:sldId id="370" r:id="rId26"/>
    <p:sldId id="360" r:id="rId27"/>
    <p:sldId id="328" r:id="rId28"/>
    <p:sldId id="364" r:id="rId29"/>
    <p:sldId id="338" r:id="rId30"/>
    <p:sldId id="353" r:id="rId31"/>
    <p:sldId id="365" r:id="rId32"/>
    <p:sldId id="366" r:id="rId33"/>
    <p:sldId id="351" r:id="rId34"/>
    <p:sldId id="363" r:id="rId35"/>
    <p:sldId id="352" r:id="rId36"/>
    <p:sldId id="368" r:id="rId37"/>
    <p:sldId id="371" r:id="rId38"/>
    <p:sldId id="372"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233" dt="2022-05-26T03:48:25.9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95226" autoAdjust="0"/>
  </p:normalViewPr>
  <p:slideViewPr>
    <p:cSldViewPr snapToGrid="0">
      <p:cViewPr varScale="1">
        <p:scale>
          <a:sx n="78" d="100"/>
          <a:sy n="78" d="100"/>
        </p:scale>
        <p:origin x="1843"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6T03:48:57.945" v="3944" actId="47"/>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new">
        <pc:chgData name="Mateus Maciel Vivaldi" userId="e7a01b2c0ff13c9a" providerId="LiveId" clId="{4A9B0E52-BBAE-40FE-A8A2-77C93D21D88D}" dt="2022-05-24T02:51:29.719" v="3622" actId="680"/>
        <pc:sldMkLst>
          <pc:docMk/>
          <pc:sldMk cId="3376620614" sldId="359"/>
        </pc:sldMkLst>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Anim">
        <pc:chgData name="Mateus Maciel Vivaldi" userId="e7a01b2c0ff13c9a" providerId="LiveId" clId="{4A9B0E52-BBAE-40FE-A8A2-77C93D21D88D}" dt="2022-05-26T03:48:25.980" v="3943"/>
        <pc:sldMkLst>
          <pc:docMk/>
          <pc:sldMk cId="4271418655" sldId="362"/>
        </pc:sldMkLst>
      </pc:sldChg>
      <pc:sldChg chg="modSp mod">
        <pc:chgData name="Mateus Maciel Vivaldi" userId="e7a01b2c0ff13c9a" providerId="LiveId" clId="{4A9B0E52-BBAE-40FE-A8A2-77C93D21D88D}" dt="2022-05-26T03:32:13.009" v="3690" actId="2057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MasterChg chg="delSldLayout modSldLayout sldLayoutOrd">
        <pc:chgData name="Mateus Maciel Vivaldi" userId="e7a01b2c0ff13c9a" providerId="LiveId" clId="{4A9B0E52-BBAE-40FE-A8A2-77C93D21D88D}" dt="2022-05-24T02:55:28.119" v="3644" actId="404"/>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27/05/2022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im">
    <p:spTree>
      <p:nvGrpSpPr>
        <p:cNvPr id="1" name=""/>
        <p:cNvGrpSpPr/>
        <p:nvPr/>
      </p:nvGrpSpPr>
      <p:grpSpPr>
        <a:xfrm>
          <a:off x="0" y="0"/>
          <a:ext cx="0" cy="0"/>
          <a:chOff x="0" y="0"/>
          <a:chExt cx="0" cy="0"/>
        </a:xfrm>
      </p:grpSpPr>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alphaModFix amt="85000"/>
            <a:extLst>
              <a:ext uri="{28A0092B-C50C-407E-A947-70E740481C1C}">
                <a14:useLocalDpi xmlns:a14="http://schemas.microsoft.com/office/drawing/2010/main" val="0"/>
              </a:ext>
            </a:extLst>
          </a:blip>
          <a:srcRect l="15330" t="-442" r="25691" b="-1674"/>
          <a:stretch/>
        </p:blipFill>
        <p:spPr>
          <a:xfrm>
            <a:off x="1848488" y="0"/>
            <a:ext cx="5447024" cy="554312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1613187" y="5617209"/>
            <a:ext cx="5917626" cy="646331"/>
          </a:xfrm>
          <a:prstGeom prst="rect">
            <a:avLst/>
          </a:prstGeom>
          <a:noFill/>
          <a:ln w="19050">
            <a:solidFill>
              <a:schemeClr val="tx1"/>
            </a:solidFill>
          </a:ln>
        </p:spPr>
        <p:txBody>
          <a:bodyPr wrap="square" rtlCol="0" anchor="ctr">
            <a:spAutoFit/>
          </a:bodyPr>
          <a:lstStyle/>
          <a:p>
            <a:pPr algn="ctr"/>
            <a:r>
              <a:rPr lang="pt-BR" sz="3600" b="1" i="0" u="none" dirty="0">
                <a:latin typeface="+mj-lt"/>
              </a:rPr>
              <a:t>Obrigado pela atenção! </a:t>
            </a:r>
            <a:r>
              <a:rPr lang="pt-BR" sz="3600" b="1" i="0" u="none" dirty="0">
                <a:latin typeface="+mj-lt"/>
                <a:sym typeface="Wingdings" panose="05000000000000000000" pitchFamily="2" charset="2"/>
              </a:rPr>
              <a:t></a:t>
            </a:r>
            <a:endParaRPr lang="pt-BR" sz="3600" b="1" i="0" u="none"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85073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a7">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7</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322049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a8">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8</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83965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1021070"/>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1028966"/>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526797" y="1661006"/>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351082" y="163342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19" r:id="rId13"/>
    <p:sldLayoutId id="2147483703" r:id="rId14"/>
    <p:sldLayoutId id="2147483704" r:id="rId15"/>
    <p:sldLayoutId id="2147483705" r:id="rId16"/>
    <p:sldLayoutId id="2147483706" r:id="rId17"/>
    <p:sldLayoutId id="2147483707" r:id="rId18"/>
    <p:sldLayoutId id="2147483718" r:id="rId19"/>
    <p:sldLayoutId id="2147483720" r:id="rId20"/>
    <p:sldLayoutId id="2147483721" r:id="rId21"/>
    <p:sldLayoutId id="2147483702"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39.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image" Target="../media/image62.png"/><Relationship Id="rId5" Type="http://schemas.openxmlformats.org/officeDocument/2006/relationships/image" Target="../media/image57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64.jpeg"/><Relationship Id="rId1" Type="http://schemas.openxmlformats.org/officeDocument/2006/relationships/slideLayout" Target="../slideLayouts/slideLayout9.xml"/><Relationship Id="rId6" Type="http://schemas.openxmlformats.org/officeDocument/2006/relationships/image" Target="../media/image74.png"/><Relationship Id="rId5" Type="http://schemas.openxmlformats.org/officeDocument/2006/relationships/image" Target="../media/image62.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740.png"/><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5.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6.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6.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6.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3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81.png"/><Relationship Id="rId1" Type="http://schemas.openxmlformats.org/officeDocument/2006/relationships/slideLayout" Target="../slideLayouts/slideLayout2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2266851"/>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2266851"/>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4487463"/>
                <a:ext cx="2281587" cy="104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r>
                                        <m:rPr>
                                          <m:sty m:val="p"/>
                                        </m:rPr>
                                        <a:rPr lang="pt-BR" b="0" i="0" smtClean="0">
                                          <a:solidFill>
                                            <a:srgbClr val="C00000"/>
                                          </a:solidFill>
                                          <a:latin typeface="Cambria Math" panose="02040503050406030204" pitchFamily="18" charset="0"/>
                                        </a:rPr>
                                        <m:t>Δ</m:t>
                                      </m:r>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𝑆</m:t>
                                          </m:r>
                                        </m:e>
                                        <m:sub>
                                          <m:r>
                                            <a:rPr lang="pt-BR" b="0" i="1" smtClean="0">
                                              <a:solidFill>
                                                <a:srgbClr val="C00000"/>
                                              </a:solidFill>
                                              <a:latin typeface="Cambria Math" panose="02040503050406030204" pitchFamily="18" charset="0"/>
                                            </a:rPr>
                                            <m:t>h𝑜𝑟</m:t>
                                          </m:r>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4</m:t>
                                      </m:r>
                                      <m:r>
                                        <a:rPr lang="pt-BR" b="0" i="1" smtClean="0">
                                          <a:solidFill>
                                            <a:srgbClr val="C00000"/>
                                          </a:solidFill>
                                          <a:latin typeface="Cambria Math" panose="02040503050406030204" pitchFamily="18" charset="0"/>
                                        </a:rPr>
                                        <m:t>h</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4487463"/>
                <a:ext cx="2281587" cy="1046377"/>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3111432"/>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3111432"/>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5429117" y="3334401"/>
            <a:ext cx="293343" cy="1226537"/>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9" name="Chave Esquerda 58">
            <a:extLst>
              <a:ext uri="{FF2B5EF4-FFF2-40B4-BE49-F238E27FC236}">
                <a16:creationId xmlns:a16="http://schemas.microsoft.com/office/drawing/2014/main" id="{FD7F41D3-3AB4-E96B-68CF-E5CAF3A46D98}"/>
              </a:ext>
            </a:extLst>
          </p:cNvPr>
          <p:cNvSpPr/>
          <p:nvPr/>
        </p:nvSpPr>
        <p:spPr>
          <a:xfrm rot="16200000">
            <a:off x="7027525" y="3188916"/>
            <a:ext cx="277815" cy="1517146"/>
          </a:xfrm>
          <a:prstGeom prst="leftBrace">
            <a:avLst>
              <a:gd name="adj1" fmla="val 44220"/>
              <a:gd name="adj2" fmla="val 50000"/>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3753703" y="4080264"/>
            <a:ext cx="3644170" cy="400110"/>
          </a:xfrm>
          <a:prstGeom prst="rect">
            <a:avLst/>
          </a:prstGeom>
          <a:noFill/>
        </p:spPr>
        <p:txBody>
          <a:bodyPr wrap="square" rtlCol="0">
            <a:spAutoFit/>
          </a:bodyPr>
          <a:lstStyle/>
          <a:p>
            <a:pPr algn="ctr"/>
            <a:r>
              <a:rPr lang="pt-BR" sz="2000" b="1" dirty="0">
                <a:solidFill>
                  <a:srgbClr val="00B050"/>
                </a:solidFill>
              </a:rPr>
              <a:t>(1)</a:t>
            </a:r>
            <a:r>
              <a:rPr lang="pt-BR" dirty="0"/>
              <a:t> T.E.C. + Conservação de energia</a:t>
            </a:r>
          </a:p>
        </p:txBody>
      </p:sp>
      <p:sp>
        <p:nvSpPr>
          <p:cNvPr id="61" name="CaixaDeTexto 60">
            <a:extLst>
              <a:ext uri="{FF2B5EF4-FFF2-40B4-BE49-F238E27FC236}">
                <a16:creationId xmlns:a16="http://schemas.microsoft.com/office/drawing/2014/main" id="{E38E2D37-8992-CC84-6F05-F6669BB36FB3}"/>
              </a:ext>
            </a:extLst>
          </p:cNvPr>
          <p:cNvSpPr txBox="1"/>
          <p:nvPr/>
        </p:nvSpPr>
        <p:spPr>
          <a:xfrm>
            <a:off x="5344347" y="4085503"/>
            <a:ext cx="3644170" cy="400110"/>
          </a:xfrm>
          <a:prstGeom prst="rect">
            <a:avLst/>
          </a:prstGeom>
          <a:noFill/>
        </p:spPr>
        <p:txBody>
          <a:bodyPr wrap="square" rtlCol="0">
            <a:spAutoFit/>
          </a:bodyPr>
          <a:lstStyle/>
          <a:p>
            <a:pPr algn="ctr"/>
            <a:r>
              <a:rPr lang="pt-BR" sz="2000" b="1" dirty="0">
                <a:solidFill>
                  <a:schemeClr val="accent2"/>
                </a:solidFill>
              </a:rPr>
              <a:t>(2)</a:t>
            </a:r>
            <a:r>
              <a:rPr lang="pt-BR" dirty="0">
                <a:solidFill>
                  <a:schemeClr val="accent2"/>
                </a:solidFill>
              </a:rPr>
              <a:t> </a:t>
            </a:r>
            <a:r>
              <a:rPr lang="pt-BR" dirty="0"/>
              <a:t>Cinemática</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4013578" y="4353217"/>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4013578" y="4353217"/>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4837249" y="4355813"/>
                <a:ext cx="4601496" cy="723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𝑀𝑔</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r>
                            <a:rPr lang="pt-BR" b="0" i="1" smtClean="0">
                              <a:latin typeface="Cambria Math" panose="02040503050406030204" pitchFamily="18" charset="0"/>
                            </a:rPr>
                            <m:t>h</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4837249" y="4355813"/>
                <a:ext cx="4601496" cy="72308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58" grpId="1" animBg="1"/>
      <p:bldP spid="59" grpId="0" animBg="1"/>
      <p:bldP spid="59" grpId="1" animBg="1"/>
      <p:bldP spid="60" grpId="0"/>
      <p:bldP spid="60" grpId="1"/>
      <p:bldP spid="61" grpId="0"/>
      <p:bldP spid="61" grpId="1"/>
      <p:bldP spid="63" grpId="0"/>
      <p:bldP spid="63" grpId="1"/>
      <p:bldP spid="65" grpId="0"/>
      <p:bldP spid="65" grpId="1"/>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das incertezas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Resultados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90464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extremas sempre apresentam probabilidades próximas aos limites , como esperado;</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610942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intermediárias são mais afetadas por variações de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6109429" cy="369332"/>
              </a:xfrm>
              <a:prstGeom prst="rect">
                <a:avLst/>
              </a:prstGeom>
              <a:blipFill>
                <a:blip r:embed="rId4"/>
                <a:stretch>
                  <a:fillRect l="-599" t="-10000"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779065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Erros no reconhecimento podem influenciar sistematicamente nos resultados;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587500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Resultados, no geral, condizem com a expectativa teórica.</a:t>
            </a:r>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r>
                  <a:rPr lang="pt-BR" i="1" u="sng" dirty="0"/>
                  <a:t>Incerteza de </a:t>
                </a:r>
                <a14:m>
                  <m:oMath xmlns:m="http://schemas.openxmlformats.org/officeDocument/2006/math">
                    <m:r>
                      <a:rPr lang="pt-BR" b="0" i="1" u="sng" smtClean="0">
                        <a:latin typeface="Cambria Math" panose="02040503050406030204" pitchFamily="18" charset="0"/>
                      </a:rPr>
                      <m:t>𝑄</m:t>
                    </m:r>
                  </m:oMath>
                </a14:m>
                <a:endParaRPr lang="pt-BR" i="1" u="sng" dirty="0"/>
              </a:p>
            </p:txBody>
          </p:sp>
        </mc:Choice>
        <mc:Fallback>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2211"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82E43554-D380-AB9A-3D8B-B3B4AFC24E87}"/>
                  </a:ext>
                </a:extLst>
              </p:cNvPr>
              <p:cNvSpPr txBox="1"/>
              <p:nvPr/>
            </p:nvSpPr>
            <p:spPr>
              <a:xfrm>
                <a:off x="5504703" y="4789870"/>
                <a:ext cx="3168240" cy="535339"/>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5504703" y="4789870"/>
                <a:ext cx="3168240" cy="535339"/>
              </a:xfrm>
              <a:prstGeom prst="rect">
                <a:avLst/>
              </a:prstGeom>
              <a:blipFill>
                <a:blip r:embed="rId6"/>
                <a:stretch>
                  <a:fillRect l="-1538" b="-4545"/>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718972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Probabilidades maiores do que o esperado em razões intermediárias</a:t>
            </a:r>
          </a:p>
          <a:p>
            <a:pPr marL="285750" indent="-285750">
              <a:buFont typeface="Wingdings" panose="05000000000000000000" pitchFamily="2" charset="2"/>
              <a:buChar char="Ø"/>
            </a:pPr>
            <a:r>
              <a:rPr lang="pt-BR" dirty="0"/>
              <a:t>Barras de incerteza maiores nos pontos mais distantes da curva</a:t>
            </a:r>
          </a:p>
          <a:p>
            <a:pPr marL="285750" indent="-285750">
              <a:buFont typeface="Wingdings" panose="05000000000000000000" pitchFamily="2" charset="2"/>
              <a:buChar char="Ø"/>
            </a:pPr>
            <a:r>
              <a:rPr lang="pt-BR" dirty="0"/>
              <a:t>Estado “lado” pode estar apoiado a outros cilindros ou paredes da caixa</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20225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6C4E3E41-EFFF-413A-455F-7F8271B75F39}"/>
                  </a:ext>
                </a:extLst>
              </p:cNvPr>
              <p:cNvSpPr txBox="1"/>
              <p:nvPr/>
            </p:nvSpPr>
            <p:spPr>
              <a:xfrm>
                <a:off x="5504703" y="4789870"/>
                <a:ext cx="3168240" cy="535339"/>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5504703" y="4789870"/>
                <a:ext cx="3168240" cy="535339"/>
              </a:xfrm>
              <a:prstGeom prst="rect">
                <a:avLst/>
              </a:prstGeom>
              <a:blipFill>
                <a:blip r:embed="rId5"/>
                <a:stretch>
                  <a:fillRect l="-1538" b="-454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619EF5E8-6685-0D9A-5991-E24212EDE7B7}"/>
                  </a:ext>
                </a:extLst>
              </p:cNvPr>
              <p:cNvSpPr txBox="1"/>
              <p:nvPr/>
            </p:nvSpPr>
            <p:spPr>
              <a:xfrm>
                <a:off x="5639334" y="4254531"/>
                <a:ext cx="3030317" cy="535339"/>
              </a:xfrm>
              <a:prstGeom prst="rect">
                <a:avLst/>
              </a:prstGeom>
              <a:noFill/>
            </p:spPr>
            <p:txBody>
              <a:bodyPr wrap="none" rtlCol="0">
                <a:spAutoFit/>
              </a:bodyPr>
              <a:lstStyle/>
              <a:p>
                <a:r>
                  <a:rPr lang="pt-BR" b="1" dirty="0">
                    <a:solidFill>
                      <a:srgbClr val="F2CB50"/>
                    </a:solidFill>
                  </a:rPr>
                  <a:t>C</a:t>
                </a:r>
                <a14:m>
                  <m:oMath xmlns:m="http://schemas.openxmlformats.org/officeDocument/2006/math">
                    <m:r>
                      <a:rPr lang="pt-BR" b="1" i="1">
                        <a:solidFill>
                          <a:srgbClr val="F2CB50"/>
                        </a:solidFill>
                        <a:latin typeface="Cambria Math" panose="02040503050406030204" pitchFamily="18" charset="0"/>
                      </a:rPr>
                      <m:t>𝐮</m:t>
                    </m:r>
                    <m:r>
                      <a:rPr lang="pt-BR" b="1" i="0" smtClean="0">
                        <a:solidFill>
                          <a:srgbClr val="F2CB50"/>
                        </a:solidFill>
                        <a:latin typeface="Cambria Math" panose="02040503050406030204" pitchFamily="18" charset="0"/>
                      </a:rPr>
                      <m:t>𝐫𝐯𝐚</m:t>
                    </m:r>
                    <m:r>
                      <a:rPr lang="pt-BR" b="1" i="0" smtClean="0">
                        <a:solidFill>
                          <a:srgbClr val="F2CB50"/>
                        </a:solidFill>
                        <a:latin typeface="Cambria Math" panose="02040503050406030204" pitchFamily="18" charset="0"/>
                      </a:rPr>
                      <m:t> </m:t>
                    </m:r>
                    <m:r>
                      <a:rPr lang="pt-BR" b="1" i="0" smtClean="0">
                        <a:solidFill>
                          <a:srgbClr val="F2CB50"/>
                        </a:solidFill>
                        <a:latin typeface="Cambria Math" panose="02040503050406030204" pitchFamily="18" charset="0"/>
                      </a:rPr>
                      <m:t>𝐭𝐞</m:t>
                    </m:r>
                    <m:r>
                      <a:rPr lang="pt-BR" b="1" i="0" smtClean="0">
                        <a:solidFill>
                          <a:srgbClr val="F2CB50"/>
                        </a:solidFill>
                        <a:latin typeface="Cambria Math" panose="02040503050406030204" pitchFamily="18" charset="0"/>
                      </a:rPr>
                      <m:t>ó</m:t>
                    </m:r>
                    <m:r>
                      <a:rPr lang="pt-BR" b="1" i="0" smtClean="0">
                        <a:solidFill>
                          <a:srgbClr val="F2CB50"/>
                        </a:solidFill>
                        <a:latin typeface="Cambria Math" panose="02040503050406030204" pitchFamily="18" charset="0"/>
                      </a:rPr>
                      <m:t>𝐫𝐢𝐜𝐚</m:t>
                    </m:r>
                    <m:d>
                      <m:dPr>
                        <m:ctrlPr>
                          <a:rPr lang="pt-BR" b="1" i="1" smtClean="0">
                            <a:solidFill>
                              <a:srgbClr val="F2CB50"/>
                            </a:solidFill>
                            <a:latin typeface="Cambria Math" panose="02040503050406030204" pitchFamily="18" charset="0"/>
                          </a:rPr>
                        </m:ctrlPr>
                      </m:dPr>
                      <m:e>
                        <m:r>
                          <a:rPr lang="pt-BR" b="1" i="1" smtClean="0">
                            <a:solidFill>
                              <a:srgbClr val="F2CB50"/>
                            </a:solidFill>
                            <a:latin typeface="Cambria Math" panose="02040503050406030204" pitchFamily="18" charset="0"/>
                          </a:rPr>
                          <m:t>𝜷</m:t>
                        </m:r>
                        <m:r>
                          <a:rPr lang="pt-BR" b="1" i="1" smtClean="0">
                            <a:solidFill>
                              <a:srgbClr val="F2CB50"/>
                            </a:solidFill>
                            <a:latin typeface="Cambria Math" panose="02040503050406030204" pitchFamily="18" charset="0"/>
                          </a:rPr>
                          <m:t>=</m:t>
                        </m:r>
                        <m:f>
                          <m:fPr>
                            <m:ctrlPr>
                              <a:rPr lang="pt-BR" b="1" i="1" smtClean="0">
                                <a:solidFill>
                                  <a:srgbClr val="F2CB50"/>
                                </a:solidFill>
                                <a:latin typeface="Cambria Math" panose="02040503050406030204" pitchFamily="18" charset="0"/>
                              </a:rPr>
                            </m:ctrlPr>
                          </m:fPr>
                          <m:num>
                            <m:r>
                              <a:rPr lang="pt-BR" b="1" i="1" smtClean="0">
                                <a:solidFill>
                                  <a:srgbClr val="F2CB50"/>
                                </a:solidFill>
                                <a:latin typeface="Cambria Math" panose="02040503050406030204" pitchFamily="18" charset="0"/>
                              </a:rPr>
                              <m:t>𝟒𝟗𝟑</m:t>
                            </m:r>
                            <m:r>
                              <a:rPr lang="pt-BR" b="1" i="1" smtClean="0">
                                <a:solidFill>
                                  <a:srgbClr val="F2CB50"/>
                                </a:solidFill>
                                <a:latin typeface="Cambria Math" panose="02040503050406030204" pitchFamily="18" charset="0"/>
                              </a:rPr>
                              <m:t>±</m:t>
                            </m:r>
                            <m:r>
                              <a:rPr lang="pt-BR" b="1" i="1" smtClean="0">
                                <a:solidFill>
                                  <a:srgbClr val="F2CB50"/>
                                </a:solidFill>
                                <a:latin typeface="Cambria Math" panose="02040503050406030204" pitchFamily="18" charset="0"/>
                              </a:rPr>
                              <m:t>𝟒𝟗</m:t>
                            </m:r>
                          </m:num>
                          <m:den>
                            <m:r>
                              <a:rPr lang="pt-BR" b="1" i="1" smtClean="0">
                                <a:solidFill>
                                  <a:srgbClr val="F2CB50"/>
                                </a:solidFill>
                                <a:latin typeface="Cambria Math" panose="02040503050406030204" pitchFamily="18" charset="0"/>
                              </a:rPr>
                              <m:t>𝑴𝒈</m:t>
                            </m:r>
                          </m:den>
                        </m:f>
                      </m:e>
                    </m:d>
                  </m:oMath>
                </a14:m>
                <a:r>
                  <a:rPr lang="pt-BR" b="1" dirty="0">
                    <a:solidFill>
                      <a:srgbClr val="F2CB50"/>
                    </a:solidFill>
                  </a:rPr>
                  <a:t> </a:t>
                </a:r>
              </a:p>
            </p:txBody>
          </p:sp>
        </mc:Choice>
        <mc:Fallback>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5639334" y="4254531"/>
                <a:ext cx="3030317" cy="535339"/>
              </a:xfrm>
              <a:prstGeom prst="rect">
                <a:avLst/>
              </a:prstGeom>
              <a:blipFill>
                <a:blip r:embed="rId6"/>
                <a:stretch>
                  <a:fillRect l="-1610" b="-4545"/>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23</a:t>
            </a:fld>
            <a:endParaRPr lang="pt-BR"/>
          </a:p>
        </p:txBody>
      </p:sp>
    </p:spTree>
    <p:extLst>
      <p:ext uri="{BB962C8B-B14F-4D97-AF65-F5344CB8AC3E}">
        <p14:creationId xmlns:p14="http://schemas.microsoft.com/office/powerpoint/2010/main" val="1306817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24</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8176341" cy="3139321"/>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Dado “justo” existe apenas para situações específicas</a:t>
                </a:r>
              </a:p>
              <a:p>
                <a:pPr marL="285750" indent="-285750">
                  <a:lnSpc>
                    <a:spcPct val="250000"/>
                  </a:lnSpc>
                  <a:buFont typeface="Wingdings" panose="05000000000000000000" pitchFamily="2" charset="2"/>
                  <a:buChar char="v"/>
                </a:pPr>
                <a:r>
                  <a:rPr lang="pt-BR" dirty="0"/>
                  <a:t>Na máquina: razão justa entre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=1,3</m:t>
                    </m:r>
                  </m:oMath>
                </a14:m>
                <a:r>
                  <a:rPr lang="pt-BR" dirty="0"/>
                  <a:t> e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dirty="0"/>
                  <a:t>Alterações em </a:t>
                </a:r>
                <a14:m>
                  <m:oMath xmlns:m="http://schemas.openxmlformats.org/officeDocument/2006/math">
                    <m:r>
                      <a:rPr lang="pt-BR" b="0" i="1" smtClean="0">
                        <a:latin typeface="Cambria Math" panose="02040503050406030204" pitchFamily="18" charset="0"/>
                      </a:rPr>
                      <m:t>𝛽</m:t>
                    </m:r>
                  </m:oMath>
                </a14:m>
                <a:r>
                  <a:rPr lang="pt-BR" dirty="0"/>
                  <a:t> afetam drasticamente os resultados, possibilitando manipulações</a:t>
                </a:r>
              </a:p>
              <a:p>
                <a:pPr marL="285750" indent="-285750">
                  <a:lnSpc>
                    <a:spcPct val="250000"/>
                  </a:lnSpc>
                  <a:buFont typeface="Wingdings" panose="05000000000000000000" pitchFamily="2" charset="2"/>
                  <a:buChar char="v"/>
                </a:pPr>
                <a:r>
                  <a:rPr lang="pt-BR" dirty="0"/>
                  <a:t>Mudanças na distribuição de massa podem gerar um dado “viciado”</a:t>
                </a:r>
              </a:p>
              <a:p>
                <a:pPr marL="285750" indent="-285750">
                  <a:buFont typeface="Wingdings" panose="05000000000000000000" pitchFamily="2" charset="2"/>
                  <a:buChar char="v"/>
                </a:pPr>
                <a:endParaRPr lang="pt-BR" dirty="0"/>
              </a:p>
            </p:txBody>
          </p:sp>
        </mc:Choice>
        <mc:Fallback>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8176341" cy="3139321"/>
              </a:xfrm>
              <a:prstGeom prst="rect">
                <a:avLst/>
              </a:prstGeom>
              <a:blipFill>
                <a:blip r:embed="rId2"/>
                <a:stretch>
                  <a:fillRect l="-4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4132379"/>
                <a:ext cx="8296377" cy="1970348"/>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Com certas adaptações a teoria pode ser aplicada a outros formatos de sólidos</a:t>
                </a:r>
              </a:p>
              <a:p>
                <a:pPr marL="285750" indent="-285750">
                  <a:lnSpc>
                    <a:spcPct val="175000"/>
                  </a:lnSpc>
                  <a:buFont typeface="Wingdings" panose="05000000000000000000" pitchFamily="2" charset="2"/>
                  <a:buChar char="v"/>
                </a:pPr>
                <a:r>
                  <a:rPr lang="pt-BR" dirty="0"/>
                  <a:t>Aplicando essa teoria a dados convencionais, é possível provar que são justos independentemente de alterações em </a:t>
                </a:r>
                <a14:m>
                  <m:oMath xmlns:m="http://schemas.openxmlformats.org/officeDocument/2006/math">
                    <m:r>
                      <a:rPr lang="pt-BR" b="0" i="1" smtClean="0">
                        <a:latin typeface="Cambria Math" panose="02040503050406030204" pitchFamily="18" charset="0"/>
                      </a:rPr>
                      <m:t>𝛽</m:t>
                    </m:r>
                  </m:oMath>
                </a14:m>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4132379"/>
                <a:ext cx="8296377" cy="1970348"/>
              </a:xfrm>
              <a:prstGeom prst="rect">
                <a:avLst/>
              </a:prstGeom>
              <a:blipFill>
                <a:blip r:embed="rId3"/>
                <a:stretch>
                  <a:fillRect l="-588" b="-4025"/>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943B4C1-B058-A25A-82BE-B9C06137CD66}"/>
              </a:ext>
            </a:extLst>
          </p:cNvPr>
          <p:cNvSpPr>
            <a:spLocks noGrp="1"/>
          </p:cNvSpPr>
          <p:nvPr>
            <p:ph type="sldNum" sz="quarter" idx="12"/>
          </p:nvPr>
        </p:nvSpPr>
        <p:spPr/>
        <p:txBody>
          <a:bodyPr/>
          <a:lstStyle/>
          <a:p>
            <a:fld id="{9892FFFB-AE51-A74C-8150-E041A9400B6F}" type="slidenum">
              <a:rPr lang="pt-BR" smtClean="0"/>
              <a:pPr/>
              <a:t>25</a:t>
            </a:fld>
            <a:endParaRPr lang="pt-BR"/>
          </a:p>
        </p:txBody>
      </p:sp>
    </p:spTree>
    <p:extLst>
      <p:ext uri="{BB962C8B-B14F-4D97-AF65-F5344CB8AC3E}">
        <p14:creationId xmlns:p14="http://schemas.microsoft.com/office/powerpoint/2010/main" val="88198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26</a:t>
            </a:fld>
            <a:endParaRPr lang="pt-BR"/>
          </a:p>
        </p:txBody>
      </p:sp>
    </p:spTree>
    <p:extLst>
      <p:ext uri="{BB962C8B-B14F-4D97-AF65-F5344CB8AC3E}">
        <p14:creationId xmlns:p14="http://schemas.microsoft.com/office/powerpoint/2010/main" val="1364343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27</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28</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29</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30</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31</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32</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33</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34</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35</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36</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1678601" cy="369332"/>
              </a:xfrm>
              <a:prstGeom prst="rect">
                <a:avLst/>
              </a:prstGeom>
              <a:noFill/>
            </p:spPr>
            <p:txBody>
              <a:bodyPr wrap="non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1678601" cy="369332"/>
              </a:xfrm>
              <a:prstGeom prst="rect">
                <a:avLst/>
              </a:prstGeom>
              <a:blipFill>
                <a:blip r:embed="rId8"/>
                <a:stretch>
                  <a:fillRect l="-3273"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12"/>
          </p:nvPr>
        </p:nvSpPr>
        <p:spPr/>
        <p:txBody>
          <a:bodyPr/>
          <a:lstStyle/>
          <a:p>
            <a:fld id="{9892FFFB-AE51-A74C-8150-E041A9400B6F}" type="slidenum">
              <a:rPr lang="pt-BR" smtClean="0"/>
              <a:pPr/>
              <a:t>37</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611339" cy="369332"/>
          </a:xfrm>
          <a:prstGeom prst="rect">
            <a:avLst/>
          </a:prstGeom>
          <a:noFill/>
        </p:spPr>
        <p:txBody>
          <a:bodyPr wrap="none" rtlCol="0">
            <a:spAutoFit/>
          </a:bodyPr>
          <a:lstStyle/>
          <a:p>
            <a:r>
              <a:rPr lang="pt-BR" b="1" u="sng" dirty="0"/>
              <a:t>Incerteza de Q</a:t>
            </a: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12"/>
          </p:nvPr>
        </p:nvSpPr>
        <p:spPr/>
        <p:txBody>
          <a:bodyPr/>
          <a:lstStyle/>
          <a:p>
            <a:fld id="{9892FFFB-AE51-A74C-8150-E041A9400B6F}" type="slidenum">
              <a:rPr lang="pt-BR" smtClean="0"/>
              <a:pPr/>
              <a:t>38</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524199" cy="197130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524199"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07F743C5-BBA9-56EE-2F39-F98BF1EAC9A9}"/>
                  </a:ext>
                </a:extLst>
              </p:cNvPr>
              <p:cNvSpPr txBox="1"/>
              <p:nvPr/>
            </p:nvSpPr>
            <p:spPr>
              <a:xfrm>
                <a:off x="2825483" y="2183255"/>
                <a:ext cx="3250249" cy="30232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2825483" y="2183255"/>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DA9AE7B4-991B-A472-1769-0B8849AD5533}"/>
                  </a:ext>
                </a:extLst>
              </p:cNvPr>
              <p:cNvSpPr txBox="1"/>
              <p:nvPr/>
            </p:nvSpPr>
            <p:spPr>
              <a:xfrm>
                <a:off x="6613047" y="2473928"/>
                <a:ext cx="1395767" cy="28995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613047" y="2473928"/>
                <a:ext cx="1395767" cy="289951"/>
              </a:xfrm>
              <a:prstGeom prst="rect">
                <a:avLst/>
              </a:prstGeom>
              <a:blipFill>
                <a:blip r:embed="rId4"/>
                <a:stretch>
                  <a:fillRect l="-3930" t="-6383" b="-851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1998496" cy="57573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1998496" cy="575735"/>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772677" y="2632872"/>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1875764" y="1652758"/>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563428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1697</Words>
  <Application>Microsoft Office PowerPoint</Application>
  <PresentationFormat>Apresentação na tela (4:3)</PresentationFormat>
  <Paragraphs>305</Paragraphs>
  <Slides>38</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38</vt:i4>
      </vt:variant>
    </vt:vector>
  </HeadingPairs>
  <TitlesOfParts>
    <vt:vector size="44"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Mônica Horta Lemos Maciel Vivaldi</cp:lastModifiedBy>
  <cp:revision>286</cp:revision>
  <dcterms:created xsi:type="dcterms:W3CDTF">2020-01-13T01:45:47Z</dcterms:created>
  <dcterms:modified xsi:type="dcterms:W3CDTF">2022-05-27T13:53:55Z</dcterms:modified>
</cp:coreProperties>
</file>